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jpg"/><Relationship Id="rId4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jpg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C9372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C9372C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6600" b="0" lang="he-IL">
                <a:solidFill>
                  <a:srgbClr val="3A2633"/>
                </a:solidFill>
                <a:latin typeface="Secular One"/>
                <a:cs typeface="Secular One"/>
              </a:rPr>
              <a:t>שלושת כובעי הקסם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C9372C"/>
                </a:solidFill>
                <a:latin typeface="Secular One"/>
                <a:cs typeface="Secular One"/>
              </a:rPr>
              <a:t>אדום ‏·‏ צהוב ‏·‏ ירוק: לבחור איך להתמודד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hats-cover-f80b19b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830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D7372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30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3000" b="0" lang="he-IL">
                <a:solidFill>
                  <a:srgbClr val="FFFFFF"/>
                </a:solidFill>
                <a:latin typeface="Secular One"/>
                <a:cs typeface="Secular One"/>
              </a:rPr>
              <a:t>אדום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84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לשתף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1300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9A21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21300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3000" b="0" lang="he-IL">
                <a:solidFill>
                  <a:srgbClr val="FFFFFF"/>
                </a:solidFill>
                <a:latin typeface="Secular One"/>
                <a:cs typeface="Secular One"/>
              </a:rPr>
              <a:t>צהוב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5836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לדמיין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429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9B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9429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3000" b="0" lang="he-IL">
                <a:solidFill>
                  <a:srgbClr val="FFFFFF"/>
                </a:solidFill>
                <a:latin typeface="Secular One"/>
                <a:cs typeface="Secular One"/>
              </a:rPr>
              <a:t>ירוק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82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להיטען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שלושה כובעים, שלושה כוחות – ואני בוחר/ת איזה לחבוש.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1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633"/>
                </a:solidFill>
                <a:latin typeface="Secular One"/>
                <a:cs typeface="Secular One"/>
              </a:rPr>
              <a:t>מה הם כובעי הקסם?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hats-what-a56f529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כשמשהו קשה, מפחיד או מדאיג – אפשר לבחור איך להתמודד איתו. דמיינו שלושה כובעי קסם, ולכל כובע כוח משלו: האדום עוזר לשתף ברגשות, הצהוב מגייס דמיון ומחשבות חיוביות, והירוק עוזר לקחת הפסקה ולהיטען. כשחובשים כובע – אמיתי או בדמיון – יודעים איזו דרך בחרנו.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D7372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D7372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יום קשה או אכזבה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בתקופה מתוחה, למשל אחרי אזעקות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כשמשהו מעיק ולא ברור מה יעזור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9A21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9A21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ברגע קשה נדמה שאין מה לעשות. הכובעים מזכירים שיש לפחות שלוש דרכים – וכשאני בוחר/ת דרך, אני כבר מחזיר/ה לעצמי שליטה.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אין כובע "נכון" אחד. אפשר לבחור כובע אחר בכל פעם – ואפילו להחליף כובעים באותו יום.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D7372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כובע 1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D7372B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0" name="Picture 9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635" y="1148515"/>
            <a:ext cx="787450" cy="787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633"/>
                </a:solidFill>
                <a:latin typeface="Secular One"/>
                <a:cs typeface="Secular One"/>
              </a:rPr>
              <a:t>הכובע האדום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hats-s0-2dda12d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עוזר לשתף ברגשות הקשים ולקבל הבנה: מספרים לחבר/ה, להורה, למורה או ליועצת מה מרגישים – ושומעים שזה בסדר להרגיש ככה. אפשר לשתף גם בכתיבה, בציור או בהודעה.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D7372B"/>
                </a:solidFill>
                <a:latin typeface="Varela Round"/>
                <a:cs typeface="Varela Round"/>
              </a:rPr>
              <a:t>אפשר להגיד: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7372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"קשה לי היום, אפשר לדבר?"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7372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מפחד/ת ורציתי לספר לך."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7372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למקשיב: "זה נשמע קשה, אני מבין/ה."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רב עם החבר הכי טוב שלו ולא מצליח להתרכז. בהפסקה הוא ניגש לנועה: "קשה לי היום, אפשר לדבר?". נועה מקשיבה ואומרת: "מובן שזה מבאס אותך" – ולדני כבר קל יותר.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9A21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כובע 2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9A21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0" name="Picture 9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635" y="1148515"/>
            <a:ext cx="787450" cy="787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633"/>
                </a:solidFill>
                <a:latin typeface="Secular One"/>
                <a:cs typeface="Secular One"/>
              </a:rPr>
              <a:t>הכובע הצהוב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hats-s1-8c7c9be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עוזר לגייס את הדמיון והמחשבות החיוביות ככוח פנימי ששומר עליי: מדמיינים מקום רגוע, נזכרים בהצלחה, ואומרים לעצמנו משפט מחזק ומציאותי – "זה קשה, וזה יעבור".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9A21F"/>
                </a:solidFill>
                <a:latin typeface="Varela Round"/>
                <a:cs typeface="Varela Round"/>
              </a:rPr>
              <a:t>אפשר להגיד לעצמי: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9A21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"כבר עברתי דברים קשים."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9A21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מדמיינים לדקה את המקום הרגוע שלי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9A21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חזק/ה יותר ממה שנדמה לי."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לילה עם אזעקות נועה לא מצליחה להירדם. היא עוצמת עיניים, מדמיינת את החוף מהטיול המשפחתי – הגלים, החול החם – ואומרת לעצמה: "זה קשה, וזה יעבור".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9B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כובע 3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9B4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0" name="Picture 9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635" y="1148515"/>
            <a:ext cx="787450" cy="787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633"/>
                </a:solidFill>
                <a:latin typeface="Secular One"/>
                <a:cs typeface="Secular One"/>
              </a:rPr>
              <a:t>הכובע הירוק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hats-s2-0cca3ef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עוזר להתרחק קצת מהקושי: לוקחים הפסקה או רגע של הנאה כדי להיטען בכוח – ואז חוזרים. זו לא בריחה: זו הפסקה מכוונת, שממנה חוזרים להתמודד עם יותר כוח.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9B4F"/>
                </a:solidFill>
                <a:latin typeface="Varela Round"/>
                <a:cs typeface="Varela Round"/>
              </a:rPr>
              <a:t>אפשר להגיד או לעשות: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9B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לוקח/ת הפסקה ואחזור לזה."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9B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שיר אהוב ‏·‏ ציור ‏·‏ כדור בחצר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9B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"עכשיו רגע בשבילי."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857300" y="8467200"/>
            <a:ext cx="2097900" cy="332640"/>
          </a:xfrm>
          <a:prstGeom prst="roundRect">
            <a:avLst>
              <a:gd name="adj" fmla="val 50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857300" y="8467200"/>
            <a:ext cx="2097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מבחן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שעתיים של למידה למבחן בהיסטוריה, והראש כבר לא קולט. דני יוצא לרבע שעה לקלוע לסל עם השכן, חוזר עם ראש נקי – וממשיך ללמוד.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שימו לב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633"/>
                </a:solidFill>
                <a:latin typeface="Secular One"/>
                <a:cs typeface="Secular One"/>
              </a:rPr>
              <a:t>חמישה דברים על הכובעים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602720"/>
            <a:ext cx="6773760" cy="254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hats-x6-15f2bc6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663200"/>
            <a:ext cx="6652800" cy="2419200"/>
          </a:xfrm>
          <a:prstGeom prst="round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3600" y="4309200"/>
            <a:ext cx="6652800" cy="101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7372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607440" y="4626720"/>
            <a:ext cx="378000" cy="378000"/>
          </a:xfrm>
          <a:prstGeom prst="ellipse">
            <a:avLst/>
          </a:prstGeom>
          <a:solidFill>
            <a:srgbClr val="D7372B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040" y="4309200"/>
            <a:ext cx="5821200" cy="1013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7372B"/>
                </a:solidFill>
                <a:latin typeface="Secular One"/>
                <a:cs typeface="Secular One"/>
              </a:rPr>
              <a:t>אין כובע נכון.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בוחרים מה מתאים לי עכשיו – ומחר אפשר לבחור אחרת.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3600" y="5443200"/>
            <a:ext cx="6652800" cy="101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9A21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607440" y="5760720"/>
            <a:ext cx="378000" cy="378000"/>
          </a:xfrm>
          <a:prstGeom prst="ellipse">
            <a:avLst/>
          </a:prstGeom>
          <a:solidFill>
            <a:srgbClr val="E9A21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040" y="5443200"/>
            <a:ext cx="5821200" cy="1013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9A21F"/>
                </a:solidFill>
                <a:latin typeface="Secular One"/>
                <a:cs typeface="Secular One"/>
              </a:rPr>
              <a:t>מקשיבים לאדום.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כשחבר/ה משתף/ת: נותנים תוקף ("מובן שקשה לך") ולא מבטלים ("זה כלום").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3600" y="6577200"/>
            <a:ext cx="6652800" cy="101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9B4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607440" y="6894720"/>
            <a:ext cx="378000" cy="378000"/>
          </a:xfrm>
          <a:prstGeom prst="ellipse">
            <a:avLst/>
          </a:prstGeom>
          <a:solidFill>
            <a:srgbClr val="3E9B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577200"/>
            <a:ext cx="5821200" cy="1013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9B4F"/>
                </a:solidFill>
                <a:latin typeface="Secular One"/>
                <a:cs typeface="Secular One"/>
              </a:rPr>
              <a:t>הירוק הוא הפסקה.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התעלמות לתמיד: אחרי שנטענים, חוזרים להתמודד.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7711200"/>
            <a:ext cx="6652800" cy="101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6607440" y="802872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040" y="7711200"/>
            <a:ext cx="5821200" cy="1013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כשזה לא עובר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אם הקושי נמשך, או שמישהו בסכנה, פונים מיד למבוגר.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3600" y="8845200"/>
            <a:ext cx="6652800" cy="101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6607440" y="9162720"/>
            <a:ext cx="378000" cy="37800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40" y="8845200"/>
            <a:ext cx="5821200" cy="1013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8A5CC9"/>
                </a:solidFill>
                <a:latin typeface="Secular One"/>
                <a:cs typeface="Secular One"/>
              </a:rPr>
              <a:t>כובע משלי.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אילו היה כובע רביעי – מה היה צבעו ואיזה כוח היה נותן לכם?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633"/>
                </a:solidFill>
                <a:latin typeface="Secular One"/>
                <a:cs typeface="Secular One"/>
              </a:rPr>
              <a:t>נועה ויום אחד קשה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hats-p0-48f1fd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C9372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63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קיבלתי 55… ולמדתי כל כך!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חוזרת הביתה מאוכזבת: היא השקיעה, והציון במבחן נמוך.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hats-p1-ef3be7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C9372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63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קשה לי היום, אפשר לדבר?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הכובע האדום: היא משתפת את דני, והוא מקשיב בלי לבטל.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hats-p2-50c855f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C9372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63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כבר עברתי דברים קשים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הכובע הצהוב: בערב היא נזכרת בפעם שהצליחה אחרי ציון נמוך.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hats-p3-c9df4c0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C9372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63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עכשיו רגע בשבילי!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הכובע הירוק: הפסקה עם חברות בחצר. מחר תשב עם המורה על הטעויות.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633"/>
                </a:solidFill>
                <a:latin typeface="Secular One"/>
                <a:cs typeface="Secular One"/>
              </a:rPr>
              <a:t>תורכם: הכובעים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D7372B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מצב קשה שקרה לי לאחרונה (או שעלול לקרות):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E9A21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הכובע האדום – למי אוכל לספר? מה אגיד?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3E9B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הכובע הצהוב – מקום רגוע שאדמיין, ומשפט מחזק משלי: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הכובע הירוק – מה נותן לי רגע של הנאה וטעינה?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773760" y="704592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70610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כובע הקסם הרביעי שלי – הצבע שלו והכוח שלו: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53600" y="77414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שלושת כובעי הקסם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9372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BE1D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F3D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9372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633"/>
                </a:solidFill>
                <a:latin typeface="Secular One"/>
                <a:cs typeface="Secular One"/>
              </a:rPr>
              <a:t>הכובעים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C9372C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2119320"/>
            <a:ext cx="574560" cy="574560"/>
          </a:xfrm>
          <a:prstGeom prst="ellipse">
            <a:avLst/>
          </a:prstGeom>
          <a:solidFill>
            <a:srgbClr val="D7372B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3" name="Picture 12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206" y="2228486"/>
            <a:ext cx="356227" cy="3562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6000" y="177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7372B"/>
                </a:solidFill>
                <a:latin typeface="Secular One"/>
                <a:cs typeface="Secular One"/>
              </a:rPr>
              <a:t>האדום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לשתף ברגשות ולקבל הבנה ותוקף</a:t>
            </a:r>
          </a:p>
        </p:txBody>
      </p:sp>
      <p:sp>
        <p:nvSpPr>
          <p:cNvPr id="15" name="Oval 14"/>
          <p:cNvSpPr/>
          <p:nvPr/>
        </p:nvSpPr>
        <p:spPr>
          <a:xfrm>
            <a:off x="6305040" y="3379320"/>
            <a:ext cx="574560" cy="574560"/>
          </a:xfrm>
          <a:prstGeom prst="ellipse">
            <a:avLst/>
          </a:prstGeom>
          <a:solidFill>
            <a:srgbClr val="E9A21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6" name="Picture 15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206" y="3488486"/>
            <a:ext cx="356227" cy="35622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6000" y="303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9A21F"/>
                </a:solidFill>
                <a:latin typeface="Secular One"/>
                <a:cs typeface="Secular One"/>
              </a:rPr>
              <a:t>הצהוב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לדמיין מקום רגוע ולחשוב מחשבה מחזקת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639320"/>
            <a:ext cx="574560" cy="574560"/>
          </a:xfrm>
          <a:prstGeom prst="ellipse">
            <a:avLst/>
          </a:prstGeom>
          <a:solidFill>
            <a:srgbClr val="3E9B4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9" name="Picture 18" descr="emoji-298bd429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206" y="4748486"/>
            <a:ext cx="356227" cy="3562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6000" y="429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9B4F"/>
                </a:solidFill>
                <a:latin typeface="Secular One"/>
                <a:cs typeface="Secular One"/>
              </a:rPr>
              <a:t>הירוק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הפסקה ורגע של הנאה – ואז חוזרים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C9372C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אין כובע נכון אחד – בוחרים מה שמתאים לי עכשיו.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A263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Heart 22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משרד החינוך, "חיזוק תחושת החוסן" ‏·‏ הפעילות מאת מרכז חוסן ע״ש כהן האריס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A2633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שלושת כובעי הקסם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